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76" r:id="rId8"/>
    <p:sldId id="271" r:id="rId9"/>
    <p:sldId id="269" r:id="rId10"/>
    <p:sldId id="272" r:id="rId11"/>
    <p:sldId id="261" r:id="rId12"/>
    <p:sldId id="262" r:id="rId13"/>
    <p:sldId id="274" r:id="rId14"/>
    <p:sldId id="273" r:id="rId15"/>
    <p:sldId id="275" r:id="rId16"/>
    <p:sldId id="270" r:id="rId17"/>
    <p:sldId id="263" r:id="rId18"/>
    <p:sldId id="265" r:id="rId19"/>
    <p:sldId id="266" r:id="rId20"/>
    <p:sldId id="277" r:id="rId21"/>
    <p:sldId id="278" r:id="rId22"/>
    <p:sldId id="26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B3B3"/>
    <a:srgbClr val="D8A4A4"/>
    <a:srgbClr val="E0B6B6"/>
    <a:srgbClr val="CA8484"/>
    <a:srgbClr val="B553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9EC70-3347-4B5E-9091-FCA87E6E79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8A8270-D4C8-4C3D-A3DD-8FF2E809CE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28E52-D515-44B6-A2AE-5944CA78E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2383B-442B-4AE3-8D69-1273DB32D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BCC764-BC37-43DB-B154-1947080EE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093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2F223-EE5F-4283-9F1B-677E54BC3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738207-DFBF-43B9-ACA4-E1FEB0F17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50419-97BC-48A8-AEC5-42B6FC111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8DEDA-4815-446A-B215-0C8C7B468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31F94-3428-4282-BA67-801854DB4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03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0833BC-4B86-4BDB-9C42-8A7130EF81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93ABA-9251-4F08-B111-9B7763D39F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838DDA-AB51-4213-814C-7D297CF7E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0CEAD-2FCA-447F-A7F3-802DA5BD1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19EDD-060A-44FA-9246-F550C9229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34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DA477-7627-42FC-B05F-DC76203D7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4FA4C-A951-4715-B035-1B0A05AD9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33978-526A-4690-8358-AE6C76C4F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7FFA-4CC9-40BA-86CB-5BAD7D41D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BAC71-539F-4B0E-B5B9-1BFE27D9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283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D29F5-0AD6-457E-966E-5917357DE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48EE3-B34E-47A6-8488-76B6662AA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E4799-BF29-41A0-B712-88EC09804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D8576-F4DD-4D9F-AD20-A72AFC5D3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5DD41-7353-4466-8477-E993FB884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631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01EAC-5CFD-4C28-89F6-AC8595CAF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B6B49-BC5C-432E-9104-DB1C31159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EC610-0FE8-443C-80B7-3D5BF4945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D05778-0300-4450-A0CC-510971C0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D0586-4368-4ABE-8AF5-D832468BB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585010-E29C-4944-96A1-CCCDBA2A2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074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D2FDE-D6DC-404E-9649-280B77E2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4FD5A4-9FC0-46D5-992D-27D928A64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D5B702-D841-4C48-941E-3A77409151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9421F-4109-443F-B123-F0600576EC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F5331A-63D7-47D3-9ABA-333F4C812E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2AD45E-88B0-42BD-9B8A-758DBF03D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4B8D6E-E318-4E1C-B7F2-58F7D113A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E74B66-8744-4F0E-AD24-188C11774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048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423BB-F3AF-4967-A700-77D2BE161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3B13A-0147-4295-9D85-C844FC41F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3C8D0F-758C-415F-B3F6-C2B786FA9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5F88D7-3106-4F31-B74F-B8F9C4CE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8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AE6DEA-7CB1-47D4-AC0C-CA08B1388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CB581E-1619-4C87-8913-A4D111E49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36E53-6997-489A-9F88-917E7EB2B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55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BF530-66C7-4336-949B-1ADCF991B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3D1CA-49C1-4292-B3AC-AC4D85458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FCED2D-74D5-4FD7-8AA7-DF787978D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880D3-9489-4596-90E2-C436C1744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A21D6-4883-4035-9470-E4A17F7CA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4020DD-1475-4218-9EC8-A8C6FC4CF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0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BD243-2835-4FC7-B624-BA1E86D3C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BD2CC8-1BB2-46E9-968C-AFB3760C3F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14E351-238D-4190-B9EB-AF35AF3E7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532971-3E11-4891-BD1F-370A6A0CA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A43D5-DE3A-4D2F-9351-61B071F67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B5C52-B264-4DF3-B943-9DECE2065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069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C3421C-2AC9-4C32-BCF9-FDA273139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91C921-B95C-423B-95F4-01E08E597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F646A-38BE-42E8-ADFF-9772BD9DAB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857CC-207A-4D73-9A20-C856A5068D10}" type="datetimeFigureOut">
              <a:rPr lang="en-US" smtClean="0"/>
              <a:t>1/1/19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4A4F4-64CC-4CC7-82A1-AE409EE2D1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2F932-850B-4B5E-8076-49B38C1311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544F2-81F0-4102-8A59-3B2AE85125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02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458D3-5B89-44CD-BFB9-2743BAB90C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</p:spTree>
    <p:extLst>
      <p:ext uri="{BB962C8B-B14F-4D97-AF65-F5344CB8AC3E}">
        <p14:creationId xmlns:p14="http://schemas.microsoft.com/office/powerpoint/2010/main" val="18158798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8F388C-3A66-8642-AF0C-D7860230F981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What You Will Need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2F85150-9DDC-5A41-BBCF-39F3A40BA568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2366F83-4567-CB46-B0BF-106993EE2782}"/>
              </a:ext>
            </a:extLst>
          </p:cNvPr>
          <p:cNvSpPr txBox="1"/>
          <p:nvPr/>
        </p:nvSpPr>
        <p:spPr>
          <a:xfrm>
            <a:off x="531627" y="1180210"/>
            <a:ext cx="5411973" cy="5122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Browsers (To test on different platforms)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Chrome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Safari (Mac only)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Edge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Firefox (People still use this)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Text Editors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Sublime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Notepad (For the brave)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Software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HTML &amp; CSS (Integrated in browsers)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JQuery</a:t>
            </a:r>
            <a:r>
              <a:rPr lang="en-US" sz="2000" dirty="0"/>
              <a:t> (Will discuss later)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D75DB9-AD07-844E-AB45-DB52A58AE5B0}"/>
              </a:ext>
            </a:extLst>
          </p:cNvPr>
          <p:cNvSpPr txBox="1"/>
          <p:nvPr/>
        </p:nvSpPr>
        <p:spPr>
          <a:xfrm>
            <a:off x="6036646" y="2023990"/>
            <a:ext cx="2560008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WEAN &amp; CFA Clusters have iMacs with Safari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E269645-2F06-A641-89A6-310F8A32CA87}"/>
              </a:ext>
            </a:extLst>
          </p:cNvPr>
          <p:cNvCxnSpPr/>
          <p:nvPr/>
        </p:nvCxnSpPr>
        <p:spPr>
          <a:xfrm flipH="1">
            <a:off x="3583172" y="2434858"/>
            <a:ext cx="22434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86140F6-EF8F-5444-ADBC-BD3B0F259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3362843"/>
            <a:ext cx="44450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3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40241" y="275383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Course Introduction &amp; Logistics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Setting up GitHub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Introduction to the HTML Structure</a:t>
            </a:r>
          </a:p>
        </p:txBody>
      </p:sp>
    </p:spTree>
    <p:extLst>
      <p:ext uri="{BB962C8B-B14F-4D97-AF65-F5344CB8AC3E}">
        <p14:creationId xmlns:p14="http://schemas.microsoft.com/office/powerpoint/2010/main" val="4269382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4C7954-687D-FA40-B3B7-83894E00098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3042" y="223284"/>
            <a:ext cx="9045915" cy="54438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BA00B8-8782-1B47-A371-DD06E19004BE}"/>
              </a:ext>
            </a:extLst>
          </p:cNvPr>
          <p:cNvSpPr txBox="1"/>
          <p:nvPr/>
        </p:nvSpPr>
        <p:spPr>
          <a:xfrm>
            <a:off x="4491425" y="5722860"/>
            <a:ext cx="32091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Create a free GitHub account</a:t>
            </a:r>
          </a:p>
        </p:txBody>
      </p:sp>
    </p:spTree>
    <p:extLst>
      <p:ext uri="{BB962C8B-B14F-4D97-AF65-F5344CB8AC3E}">
        <p14:creationId xmlns:p14="http://schemas.microsoft.com/office/powerpoint/2010/main" val="15011477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7ED2C7-C991-1A43-B777-D35790FF7F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646" y="707065"/>
            <a:ext cx="9045915" cy="5443869"/>
          </a:xfrm>
          <a:prstGeom prst="rect">
            <a:avLst/>
          </a:prstGeom>
        </p:spPr>
      </p:pic>
      <p:sp>
        <p:nvSpPr>
          <p:cNvPr id="11" name="Donut 10">
            <a:extLst>
              <a:ext uri="{FF2B5EF4-FFF2-40B4-BE49-F238E27FC236}">
                <a16:creationId xmlns:a16="http://schemas.microsoft.com/office/drawing/2014/main" id="{74C4E756-8DD9-3740-8F06-0651DB62C251}"/>
              </a:ext>
            </a:extLst>
          </p:cNvPr>
          <p:cNvSpPr/>
          <p:nvPr/>
        </p:nvSpPr>
        <p:spPr>
          <a:xfrm>
            <a:off x="5582091" y="2822614"/>
            <a:ext cx="808075" cy="499730"/>
          </a:xfrm>
          <a:prstGeom prst="donut">
            <a:avLst>
              <a:gd name="adj" fmla="val 369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nut 11">
            <a:extLst>
              <a:ext uri="{FF2B5EF4-FFF2-40B4-BE49-F238E27FC236}">
                <a16:creationId xmlns:a16="http://schemas.microsoft.com/office/drawing/2014/main" id="{15D761B0-4809-994A-81C5-ABF2DFD9940F}"/>
              </a:ext>
            </a:extLst>
          </p:cNvPr>
          <p:cNvSpPr/>
          <p:nvPr/>
        </p:nvSpPr>
        <p:spPr>
          <a:xfrm>
            <a:off x="5560824" y="1754926"/>
            <a:ext cx="808075" cy="499730"/>
          </a:xfrm>
          <a:prstGeom prst="donut">
            <a:avLst>
              <a:gd name="adj" fmla="val 369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E35EE4D-CFD4-A04B-AFE0-CEA8C48CBC4A}"/>
              </a:ext>
            </a:extLst>
          </p:cNvPr>
          <p:cNvCxnSpPr/>
          <p:nvPr/>
        </p:nvCxnSpPr>
        <p:spPr>
          <a:xfrm flipH="1">
            <a:off x="6464595" y="1137684"/>
            <a:ext cx="3136605" cy="8187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CA26AEF-BBE1-F341-981F-F2565A354448}"/>
              </a:ext>
            </a:extLst>
          </p:cNvPr>
          <p:cNvSpPr txBox="1"/>
          <p:nvPr/>
        </p:nvSpPr>
        <p:spPr>
          <a:xfrm>
            <a:off x="9696896" y="814518"/>
            <a:ext cx="201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 a live page for your site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11DB8B-06B3-5342-BAAF-418119CB7B0A}"/>
              </a:ext>
            </a:extLst>
          </p:cNvPr>
          <p:cNvCxnSpPr>
            <a:cxnSpLocks/>
          </p:cNvCxnSpPr>
          <p:nvPr/>
        </p:nvCxnSpPr>
        <p:spPr>
          <a:xfrm flipH="1" flipV="1">
            <a:off x="6518288" y="3055168"/>
            <a:ext cx="3082912" cy="11057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C808471-CD69-AF41-B677-CE29EE7AC48F}"/>
              </a:ext>
            </a:extLst>
          </p:cNvPr>
          <p:cNvSpPr txBox="1"/>
          <p:nvPr/>
        </p:nvSpPr>
        <p:spPr>
          <a:xfrm>
            <a:off x="9750588" y="3837794"/>
            <a:ext cx="201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Upload files from your computer</a:t>
            </a:r>
          </a:p>
        </p:txBody>
      </p:sp>
    </p:spTree>
    <p:extLst>
      <p:ext uri="{BB962C8B-B14F-4D97-AF65-F5344CB8AC3E}">
        <p14:creationId xmlns:p14="http://schemas.microsoft.com/office/powerpoint/2010/main" val="2503394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1026" name="Picture 2" descr="https://i.gyazo.com/714983b83783febd0e3c82bd5ea2bdb1.png">
            <a:extLst>
              <a:ext uri="{FF2B5EF4-FFF2-40B4-BE49-F238E27FC236}">
                <a16:creationId xmlns:a16="http://schemas.microsoft.com/office/drawing/2014/main" id="{17C9000C-B556-4DF6-A676-2BACE22C9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76153" y="641025"/>
            <a:ext cx="9239693" cy="4556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E42B41-4F75-4FCC-BF8A-AAC95B1D2361}"/>
              </a:ext>
            </a:extLst>
          </p:cNvPr>
          <p:cNvSpPr txBox="1"/>
          <p:nvPr/>
        </p:nvSpPr>
        <p:spPr>
          <a:xfrm>
            <a:off x="3152150" y="5474140"/>
            <a:ext cx="58877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Make sure to have an </a:t>
            </a:r>
            <a:r>
              <a:rPr lang="en-US" sz="2000" b="1" dirty="0" err="1"/>
              <a:t>index.html</a:t>
            </a:r>
            <a:r>
              <a:rPr lang="en-US" sz="2000" b="1" dirty="0"/>
              <a:t> </a:t>
            </a:r>
            <a:r>
              <a:rPr lang="en-US" sz="2000" dirty="0"/>
              <a:t>file as the homepage.</a:t>
            </a:r>
          </a:p>
          <a:p>
            <a:pPr algn="ctr"/>
            <a:r>
              <a:rPr lang="en-US" sz="2000" dirty="0"/>
              <a:t>This is what GitHub Pages looks for to start at.</a:t>
            </a:r>
          </a:p>
        </p:txBody>
      </p:sp>
    </p:spTree>
    <p:extLst>
      <p:ext uri="{BB962C8B-B14F-4D97-AF65-F5344CB8AC3E}">
        <p14:creationId xmlns:p14="http://schemas.microsoft.com/office/powerpoint/2010/main" val="2141814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7ED2C7-C991-1A43-B777-D35790FF7F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3042" y="86480"/>
            <a:ext cx="9045915" cy="5443869"/>
          </a:xfrm>
          <a:prstGeom prst="rect">
            <a:avLst/>
          </a:prstGeom>
        </p:spPr>
      </p:pic>
      <p:sp>
        <p:nvSpPr>
          <p:cNvPr id="11" name="Donut 10">
            <a:extLst>
              <a:ext uri="{FF2B5EF4-FFF2-40B4-BE49-F238E27FC236}">
                <a16:creationId xmlns:a16="http://schemas.microsoft.com/office/drawing/2014/main" id="{74C4E756-8DD9-3740-8F06-0651DB62C251}"/>
              </a:ext>
            </a:extLst>
          </p:cNvPr>
          <p:cNvSpPr/>
          <p:nvPr/>
        </p:nvSpPr>
        <p:spPr>
          <a:xfrm>
            <a:off x="8027578" y="2204877"/>
            <a:ext cx="999462" cy="499730"/>
          </a:xfrm>
          <a:prstGeom prst="donut">
            <a:avLst>
              <a:gd name="adj" fmla="val 369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CA26AEF-BBE1-F341-981F-F2565A354448}"/>
              </a:ext>
            </a:extLst>
          </p:cNvPr>
          <p:cNvSpPr txBox="1"/>
          <p:nvPr/>
        </p:nvSpPr>
        <p:spPr>
          <a:xfrm>
            <a:off x="2095145" y="5530349"/>
            <a:ext cx="7655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Clone repository to a local directory.</a:t>
            </a:r>
          </a:p>
          <a:p>
            <a:pPr algn="ctr"/>
            <a:r>
              <a:rPr lang="en-US" dirty="0"/>
              <a:t>Any changes you make to that directory can be uploaded back to GitHub.</a:t>
            </a:r>
          </a:p>
        </p:txBody>
      </p:sp>
    </p:spTree>
    <p:extLst>
      <p:ext uri="{BB962C8B-B14F-4D97-AF65-F5344CB8AC3E}">
        <p14:creationId xmlns:p14="http://schemas.microsoft.com/office/powerpoint/2010/main" val="3672523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51DEB1-AB78-6347-8D00-FF9E072D73B6}"/>
              </a:ext>
            </a:extLst>
          </p:cNvPr>
          <p:cNvSpPr/>
          <p:nvPr/>
        </p:nvSpPr>
        <p:spPr>
          <a:xfrm>
            <a:off x="675523" y="1891519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add </a:t>
            </a:r>
            <a:r>
              <a:rPr lang="en-US" i="1" dirty="0">
                <a:solidFill>
                  <a:schemeClr val="accent1"/>
                </a:solidFill>
              </a:rPr>
              <a:t>‘filename’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088BF-BAC8-4F77-AA76-E42A5307ED3E}"/>
              </a:ext>
            </a:extLst>
          </p:cNvPr>
          <p:cNvSpPr txBox="1"/>
          <p:nvPr/>
        </p:nvSpPr>
        <p:spPr>
          <a:xfrm>
            <a:off x="3075984" y="317565"/>
            <a:ext cx="570968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/>
              <a:t>Pushing Changes to GitHub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A2D198A-DAEC-0A41-AAF7-A67E89505C48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9AAC6F7-D15C-7940-8555-6FF66ACDBBE5}"/>
              </a:ext>
            </a:extLst>
          </p:cNvPr>
          <p:cNvSpPr txBox="1"/>
          <p:nvPr/>
        </p:nvSpPr>
        <p:spPr>
          <a:xfrm>
            <a:off x="614911" y="1391697"/>
            <a:ext cx="43312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Add files to a queue ready to be pushed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200761E-ADBF-254D-907F-A034AA2C3AA5}"/>
              </a:ext>
            </a:extLst>
          </p:cNvPr>
          <p:cNvSpPr txBox="1"/>
          <p:nvPr/>
        </p:nvSpPr>
        <p:spPr>
          <a:xfrm>
            <a:off x="614911" y="2637937"/>
            <a:ext cx="37326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add all files in current directory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651053-933D-7C4A-A26C-BE3465AA896F}"/>
              </a:ext>
            </a:extLst>
          </p:cNvPr>
          <p:cNvSpPr txBox="1"/>
          <p:nvPr/>
        </p:nvSpPr>
        <p:spPr>
          <a:xfrm>
            <a:off x="614911" y="3939979"/>
            <a:ext cx="74329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Add a commit message (good place to mention what you’ve changed)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19BE84-1AD8-D849-B8A6-FCD0917046DA}"/>
              </a:ext>
            </a:extLst>
          </p:cNvPr>
          <p:cNvSpPr txBox="1"/>
          <p:nvPr/>
        </p:nvSpPr>
        <p:spPr>
          <a:xfrm>
            <a:off x="597190" y="5179128"/>
            <a:ext cx="1594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Push changes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BFC5E5-2C9B-494F-94CA-D0FD5DE6DF65}"/>
              </a:ext>
            </a:extLst>
          </p:cNvPr>
          <p:cNvSpPr/>
          <p:nvPr/>
        </p:nvSpPr>
        <p:spPr>
          <a:xfrm>
            <a:off x="675523" y="3201472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add </a:t>
            </a:r>
            <a:r>
              <a:rPr lang="en-US" i="1" dirty="0">
                <a:solidFill>
                  <a:schemeClr val="accent1"/>
                </a:solidFill>
              </a:rPr>
              <a:t>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9056E4-80EA-6342-A9BA-CBD26040EFF1}"/>
              </a:ext>
            </a:extLst>
          </p:cNvPr>
          <p:cNvSpPr/>
          <p:nvPr/>
        </p:nvSpPr>
        <p:spPr>
          <a:xfrm>
            <a:off x="675523" y="4459795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commit -m </a:t>
            </a:r>
            <a:r>
              <a:rPr lang="en-US" i="1" dirty="0">
                <a:solidFill>
                  <a:schemeClr val="accent1"/>
                </a:solidFill>
              </a:rPr>
              <a:t>‘public commit message’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F3E56A2-0F50-204C-9340-9BC80C6CB5BA}"/>
              </a:ext>
            </a:extLst>
          </p:cNvPr>
          <p:cNvSpPr/>
          <p:nvPr/>
        </p:nvSpPr>
        <p:spPr>
          <a:xfrm>
            <a:off x="699976" y="5664953"/>
            <a:ext cx="10792047" cy="630278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1"/>
                </a:solidFill>
              </a:rPr>
              <a:t>	git push</a:t>
            </a:r>
            <a:endParaRPr lang="en-US" i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676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40241" y="275383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Course Introduction &amp; Logistics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strike="sngStrike" dirty="0">
                <a:solidFill>
                  <a:schemeClr val="bg1">
                    <a:lumMod val="65000"/>
                  </a:schemeClr>
                </a:solidFill>
              </a:rPr>
              <a:t> Setting up GitHub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Introduction to the HTML Structure</a:t>
            </a:r>
          </a:p>
        </p:txBody>
      </p:sp>
    </p:spTree>
    <p:extLst>
      <p:ext uri="{BB962C8B-B14F-4D97-AF65-F5344CB8AC3E}">
        <p14:creationId xmlns:p14="http://schemas.microsoft.com/office/powerpoint/2010/main" val="4272865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947C536-61AE-4847-9265-B1259D65B2D9}"/>
              </a:ext>
            </a:extLst>
          </p:cNvPr>
          <p:cNvSpPr/>
          <p:nvPr/>
        </p:nvSpPr>
        <p:spPr>
          <a:xfrm>
            <a:off x="7699626" y="2291008"/>
            <a:ext cx="4038720" cy="192003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26694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44385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ABC2CE-93C6-4DA8-BFE5-205FB2A5F003}"/>
              </a:ext>
            </a:extLst>
          </p:cNvPr>
          <p:cNvSpPr txBox="1"/>
          <p:nvPr/>
        </p:nvSpPr>
        <p:spPr>
          <a:xfrm>
            <a:off x="7482299" y="1745408"/>
            <a:ext cx="4557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HTML comes in </a:t>
            </a:r>
            <a:r>
              <a:rPr lang="en-US" sz="2000" dirty="0" err="1"/>
              <a:t>Tag:Content</a:t>
            </a:r>
            <a:r>
              <a:rPr lang="en-US" sz="2000" dirty="0"/>
              <a:t> pairs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6C17F8-C142-4458-9D80-19B2C0091EC9}"/>
              </a:ext>
            </a:extLst>
          </p:cNvPr>
          <p:cNvSpPr txBox="1"/>
          <p:nvPr/>
        </p:nvSpPr>
        <p:spPr>
          <a:xfrm>
            <a:off x="7326380" y="2372763"/>
            <a:ext cx="4557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&lt; </a:t>
            </a:r>
            <a:r>
              <a:rPr lang="en-US" sz="2000" dirty="0">
                <a:solidFill>
                  <a:srgbClr val="FF0000"/>
                </a:solidFill>
              </a:rPr>
              <a:t>tag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00B050"/>
                </a:solidFill>
              </a:rPr>
              <a:t>content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=“content” </a:t>
            </a:r>
            <a:r>
              <a:rPr lang="en-US" sz="2000" dirty="0"/>
              <a:t>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AF881E-A495-4052-972A-E5398BBD7099}"/>
              </a:ext>
            </a:extLst>
          </p:cNvPr>
          <p:cNvSpPr txBox="1"/>
          <p:nvPr/>
        </p:nvSpPr>
        <p:spPr>
          <a:xfrm>
            <a:off x="7368912" y="3219806"/>
            <a:ext cx="45577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&lt; </a:t>
            </a:r>
            <a:r>
              <a:rPr lang="en-US" sz="2000" dirty="0">
                <a:solidFill>
                  <a:srgbClr val="FF0000"/>
                </a:solidFill>
              </a:rPr>
              <a:t>tag</a:t>
            </a:r>
            <a:r>
              <a:rPr lang="en-US" sz="2000" dirty="0"/>
              <a:t> &gt;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content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/>
              <a:t>&lt;/ </a:t>
            </a:r>
            <a:r>
              <a:rPr lang="en-US" sz="2000" dirty="0">
                <a:solidFill>
                  <a:srgbClr val="FF0000"/>
                </a:solidFill>
              </a:rPr>
              <a:t>tag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/>
              <a:t>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095562F-23EB-4690-B1DE-9FE809AACE4A}"/>
              </a:ext>
            </a:extLst>
          </p:cNvPr>
          <p:cNvSpPr txBox="1"/>
          <p:nvPr/>
        </p:nvSpPr>
        <p:spPr>
          <a:xfrm>
            <a:off x="7585894" y="4301309"/>
            <a:ext cx="4038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 type </a:t>
            </a:r>
            <a:r>
              <a:rPr lang="en-US" sz="2000" dirty="0"/>
              <a:t>of</a:t>
            </a:r>
            <a:r>
              <a:rPr lang="en-US" sz="2400" dirty="0"/>
              <a:t> tag dictates what form it 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40E1AE-300C-0C4B-BA64-1A71D60833FB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HTML Structure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8049A9A-1EF0-0848-BA8D-9E3A0963DA92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237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75B2468-F3A7-D64E-9CBF-83354BE5A022}"/>
              </a:ext>
            </a:extLst>
          </p:cNvPr>
          <p:cNvSpPr/>
          <p:nvPr/>
        </p:nvSpPr>
        <p:spPr>
          <a:xfrm>
            <a:off x="7476343" y="1266944"/>
            <a:ext cx="4492822" cy="4102385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34FB50-9E6E-4FE5-AC6D-68679C30D3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835" y="1266945"/>
            <a:ext cx="7094017" cy="41023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2CB9D1-92BC-4EBE-85D8-A32B823CB7DE}"/>
              </a:ext>
            </a:extLst>
          </p:cNvPr>
          <p:cNvSpPr txBox="1"/>
          <p:nvPr/>
        </p:nvSpPr>
        <p:spPr>
          <a:xfrm>
            <a:off x="1890822" y="5443854"/>
            <a:ext cx="2966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source | html_starter.html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ABC2CE-93C6-4DA8-BFE5-205FB2A5F003}"/>
              </a:ext>
            </a:extLst>
          </p:cNvPr>
          <p:cNvSpPr txBox="1"/>
          <p:nvPr/>
        </p:nvSpPr>
        <p:spPr>
          <a:xfrm>
            <a:off x="7634250" y="1716234"/>
            <a:ext cx="455774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&lt; html &gt;</a:t>
            </a:r>
          </a:p>
          <a:p>
            <a:r>
              <a:rPr lang="en-US" sz="2000" dirty="0"/>
              <a:t>&lt; head &gt;</a:t>
            </a:r>
          </a:p>
          <a:p>
            <a:r>
              <a:rPr lang="en-US" sz="2000" dirty="0"/>
              <a:t>	&lt; meta … &gt;</a:t>
            </a:r>
          </a:p>
          <a:p>
            <a:r>
              <a:rPr lang="en-US" sz="2000" dirty="0"/>
              <a:t>	&lt; title &gt; …. &lt;/ title &gt;</a:t>
            </a:r>
          </a:p>
          <a:p>
            <a:r>
              <a:rPr lang="en-US" sz="2000" dirty="0"/>
              <a:t>	&lt; link … &gt;</a:t>
            </a:r>
          </a:p>
          <a:p>
            <a:r>
              <a:rPr lang="en-US" sz="2000" dirty="0"/>
              <a:t>&lt;/ head &gt;</a:t>
            </a:r>
          </a:p>
          <a:p>
            <a:r>
              <a:rPr lang="en-US" sz="2000" dirty="0"/>
              <a:t>&lt; body &gt;</a:t>
            </a:r>
          </a:p>
          <a:p>
            <a:r>
              <a:rPr lang="en-US" sz="2000" dirty="0"/>
              <a:t>	&lt; p &gt; … &lt;/ p &gt;</a:t>
            </a:r>
          </a:p>
          <a:p>
            <a:r>
              <a:rPr lang="en-US" sz="2000" dirty="0"/>
              <a:t>&lt;/ body &gt;</a:t>
            </a:r>
          </a:p>
          <a:p>
            <a:r>
              <a:rPr lang="en-US" sz="2000" dirty="0"/>
              <a:t>&lt;/ html 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6B54DC-58BE-ED41-BF74-F302C3E00DC4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HTML Structure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076ADB5-48E2-C545-9A0C-91E1B12DE33A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032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40241" y="2753833"/>
            <a:ext cx="9976267" cy="3034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 Course Introduction &amp; Logistics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Setting up GitHub Pages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65000"/>
                  </a:schemeClr>
                </a:solidFill>
              </a:rPr>
              <a:t> Introduction to the HTML Structure</a:t>
            </a:r>
          </a:p>
        </p:txBody>
      </p:sp>
    </p:spTree>
    <p:extLst>
      <p:ext uri="{BB962C8B-B14F-4D97-AF65-F5344CB8AC3E}">
        <p14:creationId xmlns:p14="http://schemas.microsoft.com/office/powerpoint/2010/main" val="16445253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A5B753-C590-0841-B1E3-915ECB4D2140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Homework Ideas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8FEC146-F7A1-A04C-A41C-75304738BFB9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C624A96-3F2A-A848-BA66-F2B5A6295C62}"/>
              </a:ext>
            </a:extLst>
          </p:cNvPr>
          <p:cNvSpPr txBox="1"/>
          <p:nvPr/>
        </p:nvSpPr>
        <p:spPr>
          <a:xfrm>
            <a:off x="536955" y="1352524"/>
            <a:ext cx="10579395" cy="142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Every week I will give you recommendations on what to work on to update your site.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Recommendations will usually be made based on the topics most recently taught.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You do not have to implement recommendations, choose what you want to do.</a:t>
            </a:r>
          </a:p>
        </p:txBody>
      </p:sp>
    </p:spTree>
    <p:extLst>
      <p:ext uri="{BB962C8B-B14F-4D97-AF65-F5344CB8AC3E}">
        <p14:creationId xmlns:p14="http://schemas.microsoft.com/office/powerpoint/2010/main" val="4281216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A5B753-C590-0841-B1E3-915ECB4D2140}"/>
              </a:ext>
            </a:extLst>
          </p:cNvPr>
          <p:cNvSpPr txBox="1"/>
          <p:nvPr/>
        </p:nvSpPr>
        <p:spPr>
          <a:xfrm>
            <a:off x="3703675" y="9526"/>
            <a:ext cx="4784649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Homework Ideas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8FEC146-F7A1-A04C-A41C-75304738BFB9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0C54069-E275-DB43-A04F-575FA0E029B1}"/>
              </a:ext>
            </a:extLst>
          </p:cNvPr>
          <p:cNvSpPr txBox="1"/>
          <p:nvPr/>
        </p:nvSpPr>
        <p:spPr>
          <a:xfrm>
            <a:off x="536954" y="1164361"/>
            <a:ext cx="10579395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This week for homework, everyone </a:t>
            </a:r>
            <a:r>
              <a:rPr lang="en-US" sz="2000" b="1" dirty="0"/>
              <a:t>must</a:t>
            </a:r>
            <a:r>
              <a:rPr lang="en-US" sz="2000" dirty="0"/>
              <a:t> do the following: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110BAF-1257-EC40-992A-A5466CC87DAE}"/>
              </a:ext>
            </a:extLst>
          </p:cNvPr>
          <p:cNvSpPr txBox="1"/>
          <p:nvPr/>
        </p:nvSpPr>
        <p:spPr>
          <a:xfrm>
            <a:off x="536954" y="1670653"/>
            <a:ext cx="10579395" cy="5122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Bookmark the course website.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Download Sublime (or other text editor), and Chrome, Firefox, Edge, and Safari (Mac Only)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Create a GitHub account (if not already).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Create a new repository for your website.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Include a new </a:t>
            </a:r>
            <a:r>
              <a:rPr lang="en-US" sz="2000" dirty="0" err="1"/>
              <a:t>index.html</a:t>
            </a:r>
            <a:r>
              <a:rPr lang="en-US" sz="2000" dirty="0"/>
              <a:t> file with the </a:t>
            </a:r>
            <a:r>
              <a:rPr lang="en-US" sz="2000" dirty="0" err="1"/>
              <a:t>html_starter.html</a:t>
            </a:r>
            <a:r>
              <a:rPr lang="en-US" sz="2000" dirty="0"/>
              <a:t> code on the course website.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Clone your repository to a local directory.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Make a Git Page from your repository.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Send an email to Andrew ID </a:t>
            </a:r>
            <a:r>
              <a:rPr lang="en-US" sz="2000" i="1" dirty="0" err="1"/>
              <a:t>odadfar</a:t>
            </a:r>
            <a:r>
              <a:rPr lang="en-US" sz="2000" dirty="0"/>
              <a:t> with your Andrew ID and a link to your published site.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Create your own Site Progress Log doc on the shared course Drive (duplicate template).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000" dirty="0"/>
              <a:t>Add the above fields to your Week 01 Progress Log entry. 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q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00034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ABC2CE-93C6-4DA8-BFE5-205FB2A5F003}"/>
              </a:ext>
            </a:extLst>
          </p:cNvPr>
          <p:cNvSpPr txBox="1"/>
          <p:nvPr/>
        </p:nvSpPr>
        <p:spPr>
          <a:xfrm>
            <a:off x="4934031" y="3105834"/>
            <a:ext cx="2323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200208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072274" y="0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Syllabus Review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473AED-1778-4844-B651-B1ECBC7244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241" y="1254674"/>
            <a:ext cx="3940495" cy="5099462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824E492-33AB-4EBF-88F0-AF4E2798E7EE}"/>
              </a:ext>
            </a:extLst>
          </p:cNvPr>
          <p:cNvCxnSpPr>
            <a:cxnSpLocks/>
          </p:cNvCxnSpPr>
          <p:nvPr/>
        </p:nvCxnSpPr>
        <p:spPr>
          <a:xfrm>
            <a:off x="5699060" y="1003031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2716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104170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Main Points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730956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394A0-E94B-4FEE-A0EA-4D26E48DB14E}"/>
              </a:ext>
            </a:extLst>
          </p:cNvPr>
          <p:cNvSpPr txBox="1"/>
          <p:nvPr/>
        </p:nvSpPr>
        <p:spPr>
          <a:xfrm>
            <a:off x="531627" y="1275907"/>
            <a:ext cx="10579395" cy="2814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This course assumes no prior knowledge of website development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Taught using HTML, CSS, &amp; </a:t>
            </a:r>
            <a:r>
              <a:rPr lang="en-US" sz="2000" dirty="0" err="1"/>
              <a:t>JQuery</a:t>
            </a:r>
            <a:r>
              <a:rPr lang="en-US" sz="2000" dirty="0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Two Absences allowed by </a:t>
            </a:r>
            <a:r>
              <a:rPr lang="en-US" sz="2000" dirty="0" err="1"/>
              <a:t>StuCo</a:t>
            </a:r>
            <a:r>
              <a:rPr lang="en-US" sz="2000" dirty="0"/>
              <a:t> Policy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Short, fun polls to track attendance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Must provide own hardware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Each homework asks you to build upon your website with content from the most recent lecture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DD12297-076C-3F4C-AE54-86A82F338066}"/>
              </a:ext>
            </a:extLst>
          </p:cNvPr>
          <p:cNvSpPr/>
          <p:nvPr/>
        </p:nvSpPr>
        <p:spPr>
          <a:xfrm>
            <a:off x="893135" y="4869712"/>
            <a:ext cx="3413051" cy="96756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6AFF9BB-D307-5C4B-A430-B4234A5CAE1C}"/>
              </a:ext>
            </a:extLst>
          </p:cNvPr>
          <p:cNvSpPr/>
          <p:nvPr/>
        </p:nvSpPr>
        <p:spPr>
          <a:xfrm>
            <a:off x="7719237" y="4867498"/>
            <a:ext cx="3413051" cy="96756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302F8B-F6F3-9648-8D65-3B52859E8D3B}"/>
              </a:ext>
            </a:extLst>
          </p:cNvPr>
          <p:cNvSpPr txBox="1"/>
          <p:nvPr/>
        </p:nvSpPr>
        <p:spPr>
          <a:xfrm>
            <a:off x="1917541" y="4876774"/>
            <a:ext cx="1389760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Lecture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0283E6-4641-954B-9E8A-233D00C04C8D}"/>
              </a:ext>
            </a:extLst>
          </p:cNvPr>
          <p:cNvSpPr txBox="1"/>
          <p:nvPr/>
        </p:nvSpPr>
        <p:spPr>
          <a:xfrm>
            <a:off x="1199953" y="5240472"/>
            <a:ext cx="2824935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New Concepts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B4C8D9-ACDA-1249-9851-FE8DD52BD80F}"/>
              </a:ext>
            </a:extLst>
          </p:cNvPr>
          <p:cNvSpPr/>
          <p:nvPr/>
        </p:nvSpPr>
        <p:spPr>
          <a:xfrm>
            <a:off x="4306186" y="4869712"/>
            <a:ext cx="3413051" cy="9675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69C499-996B-324C-AE1D-91F4155B6C54}"/>
              </a:ext>
            </a:extLst>
          </p:cNvPr>
          <p:cNvSpPr txBox="1"/>
          <p:nvPr/>
        </p:nvSpPr>
        <p:spPr>
          <a:xfrm>
            <a:off x="5209374" y="4878131"/>
            <a:ext cx="1531664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Live Demo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AA2CFA-F061-D447-A905-736C25740EC0}"/>
              </a:ext>
            </a:extLst>
          </p:cNvPr>
          <p:cNvSpPr txBox="1"/>
          <p:nvPr/>
        </p:nvSpPr>
        <p:spPr>
          <a:xfrm>
            <a:off x="4587483" y="5241829"/>
            <a:ext cx="2824935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Examples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BD7F85-F5F9-9B43-9232-0A7ABF88ABE0}"/>
              </a:ext>
            </a:extLst>
          </p:cNvPr>
          <p:cNvSpPr txBox="1"/>
          <p:nvPr/>
        </p:nvSpPr>
        <p:spPr>
          <a:xfrm>
            <a:off x="8477826" y="4853302"/>
            <a:ext cx="1942077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Work Session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592D43F-2A32-AB4F-AD19-573C262D73A5}"/>
              </a:ext>
            </a:extLst>
          </p:cNvPr>
          <p:cNvSpPr txBox="1"/>
          <p:nvPr/>
        </p:nvSpPr>
        <p:spPr>
          <a:xfrm>
            <a:off x="8026056" y="5217000"/>
            <a:ext cx="2824935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Ask Questions, Work on Site</a:t>
            </a:r>
          </a:p>
        </p:txBody>
      </p:sp>
    </p:spTree>
    <p:extLst>
      <p:ext uri="{BB962C8B-B14F-4D97-AF65-F5344CB8AC3E}">
        <p14:creationId xmlns:p14="http://schemas.microsoft.com/office/powerpoint/2010/main" val="62451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2" grpId="0"/>
      <p:bldP spid="13" grpId="0"/>
      <p:bldP spid="14" grpId="0" animBg="1"/>
      <p:bldP spid="15" grpId="0"/>
      <p:bldP spid="16" grpId="0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923411" y="0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Grading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688426" y="1003031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4FD1BF04-5EDA-4556-9259-F250D8E4F63B}"/>
              </a:ext>
            </a:extLst>
          </p:cNvPr>
          <p:cNvSpPr/>
          <p:nvPr/>
        </p:nvSpPr>
        <p:spPr>
          <a:xfrm>
            <a:off x="1059141" y="1318438"/>
            <a:ext cx="9976268" cy="484838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212A2E-8899-483D-9759-95AF89F4CA40}"/>
              </a:ext>
            </a:extLst>
          </p:cNvPr>
          <p:cNvSpPr txBox="1"/>
          <p:nvPr/>
        </p:nvSpPr>
        <p:spPr>
          <a:xfrm>
            <a:off x="1371602" y="1588757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Attendance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C1119B-D805-4998-B7C9-857FB39D899C}"/>
              </a:ext>
            </a:extLst>
          </p:cNvPr>
          <p:cNvSpPr txBox="1"/>
          <p:nvPr/>
        </p:nvSpPr>
        <p:spPr>
          <a:xfrm>
            <a:off x="1371601" y="2228408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Paying Attention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913DB9-A83B-47DB-9F34-28DBEF7B3F3C}"/>
              </a:ext>
            </a:extLst>
          </p:cNvPr>
          <p:cNvSpPr txBox="1"/>
          <p:nvPr/>
        </p:nvSpPr>
        <p:spPr>
          <a:xfrm>
            <a:off x="1371600" y="2868059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Doing Homework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F383DC-4B8A-4CA0-AD5C-A7CE9459B3A5}"/>
              </a:ext>
            </a:extLst>
          </p:cNvPr>
          <p:cNvSpPr txBox="1"/>
          <p:nvPr/>
        </p:nvSpPr>
        <p:spPr>
          <a:xfrm>
            <a:off x="1371599" y="3502394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Reviewing Slides &amp; Notes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C2F7B1-3180-41CA-9103-6A33A30D4560}"/>
              </a:ext>
            </a:extLst>
          </p:cNvPr>
          <p:cNvSpPr txBox="1"/>
          <p:nvPr/>
        </p:nvSpPr>
        <p:spPr>
          <a:xfrm>
            <a:off x="1371598" y="4136729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Asking Meaningful Questions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6A42FD-A965-42BE-9F50-EED313083116}"/>
              </a:ext>
            </a:extLst>
          </p:cNvPr>
          <p:cNvSpPr txBox="1"/>
          <p:nvPr/>
        </p:nvSpPr>
        <p:spPr>
          <a:xfrm>
            <a:off x="1371598" y="4771064"/>
            <a:ext cx="3700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Being Proud of the Site You Build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C2DC6C-5130-474E-8EEC-319B5B858BCE}"/>
              </a:ext>
            </a:extLst>
          </p:cNvPr>
          <p:cNvCxnSpPr/>
          <p:nvPr/>
        </p:nvCxnSpPr>
        <p:spPr>
          <a:xfrm>
            <a:off x="1059141" y="2042635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3CB970C-BF18-4076-B581-50BEB4E17F3E}"/>
              </a:ext>
            </a:extLst>
          </p:cNvPr>
          <p:cNvCxnSpPr/>
          <p:nvPr/>
        </p:nvCxnSpPr>
        <p:spPr>
          <a:xfrm>
            <a:off x="1052048" y="2747923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A6DB644-04EB-4636-85AF-613CA884E7C1}"/>
              </a:ext>
            </a:extLst>
          </p:cNvPr>
          <p:cNvCxnSpPr/>
          <p:nvPr/>
        </p:nvCxnSpPr>
        <p:spPr>
          <a:xfrm>
            <a:off x="1055587" y="3378790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DF805B5-937F-4738-AEA0-0CCE679AF63C}"/>
              </a:ext>
            </a:extLst>
          </p:cNvPr>
          <p:cNvCxnSpPr/>
          <p:nvPr/>
        </p:nvCxnSpPr>
        <p:spPr>
          <a:xfrm>
            <a:off x="1048495" y="4009661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3D37E8F-4A2F-473E-A942-C634AC98FF26}"/>
              </a:ext>
            </a:extLst>
          </p:cNvPr>
          <p:cNvCxnSpPr/>
          <p:nvPr/>
        </p:nvCxnSpPr>
        <p:spPr>
          <a:xfrm>
            <a:off x="1052040" y="4640529"/>
            <a:ext cx="997626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5382E52-0DA5-4D9E-A6CC-2B7E9D5DF05D}"/>
              </a:ext>
            </a:extLst>
          </p:cNvPr>
          <p:cNvCxnSpPr>
            <a:cxnSpLocks/>
          </p:cNvCxnSpPr>
          <p:nvPr/>
        </p:nvCxnSpPr>
        <p:spPr>
          <a:xfrm flipV="1">
            <a:off x="8187073" y="1318439"/>
            <a:ext cx="0" cy="482315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AE582C1-3FB2-4AD1-AB87-5861AA8E7977}"/>
              </a:ext>
            </a:extLst>
          </p:cNvPr>
          <p:cNvSpPr txBox="1"/>
          <p:nvPr/>
        </p:nvSpPr>
        <p:spPr>
          <a:xfrm>
            <a:off x="9314124" y="1549700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D0F406-4638-4DF9-BDB4-DC554DDD48A2}"/>
              </a:ext>
            </a:extLst>
          </p:cNvPr>
          <p:cNvSpPr txBox="1"/>
          <p:nvPr/>
        </p:nvSpPr>
        <p:spPr>
          <a:xfrm>
            <a:off x="9307032" y="2223093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64F83D-2F1A-4D4F-A637-2178D5C4BFC7}"/>
              </a:ext>
            </a:extLst>
          </p:cNvPr>
          <p:cNvSpPr txBox="1"/>
          <p:nvPr/>
        </p:nvSpPr>
        <p:spPr>
          <a:xfrm>
            <a:off x="9310574" y="2885861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47CFF48-B688-4ABB-AE53-CBBA13FFEF62}"/>
              </a:ext>
            </a:extLst>
          </p:cNvPr>
          <p:cNvSpPr txBox="1"/>
          <p:nvPr/>
        </p:nvSpPr>
        <p:spPr>
          <a:xfrm>
            <a:off x="9314114" y="3506099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B026D4-20EC-4C34-B447-C47F488AF541}"/>
              </a:ext>
            </a:extLst>
          </p:cNvPr>
          <p:cNvSpPr txBox="1"/>
          <p:nvPr/>
        </p:nvSpPr>
        <p:spPr>
          <a:xfrm>
            <a:off x="9307019" y="4147593"/>
            <a:ext cx="560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E66562E-4A27-421E-9EA8-BD6380CD9B03}"/>
              </a:ext>
            </a:extLst>
          </p:cNvPr>
          <p:cNvSpPr txBox="1"/>
          <p:nvPr/>
        </p:nvSpPr>
        <p:spPr>
          <a:xfrm>
            <a:off x="8250877" y="4735925"/>
            <a:ext cx="27419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10000000000000000000000000000000000000000000000000000000000000000000000000000000000000000000000000000000000000000000000000 %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2A2F958-8111-1248-9D7C-0D82D8CAEF29}"/>
              </a:ext>
            </a:extLst>
          </p:cNvPr>
          <p:cNvSpPr txBox="1"/>
          <p:nvPr/>
        </p:nvSpPr>
        <p:spPr>
          <a:xfrm>
            <a:off x="1779180" y="5127424"/>
            <a:ext cx="37001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* To qualify for this, you must attend all but 2 lectures and commit updates to your site for all but 2 weeks</a:t>
            </a:r>
          </a:p>
        </p:txBody>
      </p:sp>
    </p:spTree>
    <p:extLst>
      <p:ext uri="{BB962C8B-B14F-4D97-AF65-F5344CB8AC3E}">
        <p14:creationId xmlns:p14="http://schemas.microsoft.com/office/powerpoint/2010/main" val="3950021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3" grpId="0"/>
      <p:bldP spid="14" grpId="0"/>
      <p:bldP spid="15" grpId="0"/>
      <p:bldP spid="16" grpId="0"/>
      <p:bldP spid="25" grpId="0"/>
      <p:bldP spid="26" grpId="0"/>
      <p:bldP spid="27" grpId="0"/>
      <p:bldP spid="28" grpId="0"/>
      <p:bldP spid="29" grpId="0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104170" y="10633"/>
            <a:ext cx="3880884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Goals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394A0-E94B-4FEE-A0EA-4D26E48DB14E}"/>
              </a:ext>
            </a:extLst>
          </p:cNvPr>
          <p:cNvSpPr txBox="1"/>
          <p:nvPr/>
        </p:nvSpPr>
        <p:spPr>
          <a:xfrm>
            <a:off x="531627" y="1275907"/>
            <a:ext cx="10579395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To develop a personal website (resume, portfolio, etc.)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Commit changes each week to GitHub Pages</a:t>
            </a:r>
          </a:p>
        </p:txBody>
      </p:sp>
    </p:spTree>
    <p:extLst>
      <p:ext uri="{BB962C8B-B14F-4D97-AF65-F5344CB8AC3E}">
        <p14:creationId xmlns:p14="http://schemas.microsoft.com/office/powerpoint/2010/main" val="695496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3975216" y="10633"/>
            <a:ext cx="4184045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Site Progress Log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394A0-E94B-4FEE-A0EA-4D26E48DB14E}"/>
              </a:ext>
            </a:extLst>
          </p:cNvPr>
          <p:cNvSpPr txBox="1"/>
          <p:nvPr/>
        </p:nvSpPr>
        <p:spPr>
          <a:xfrm>
            <a:off x="531627" y="1275907"/>
            <a:ext cx="10579395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Google Doc listing what files you updated per week.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Helps find what changes made to site.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C7290E-EB32-354E-A6D2-C60B8F8CF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55" y="2337081"/>
            <a:ext cx="11000090" cy="414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104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20B5D8-AC15-4502-8D58-9C3FDF958DB1}"/>
              </a:ext>
            </a:extLst>
          </p:cNvPr>
          <p:cNvSpPr txBox="1"/>
          <p:nvPr/>
        </p:nvSpPr>
        <p:spPr>
          <a:xfrm>
            <a:off x="4022650" y="30178"/>
            <a:ext cx="4061635" cy="1003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400" dirty="0"/>
              <a:t>Course Webpage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1961E96-22CC-4748-BF0E-598896045216}"/>
              </a:ext>
            </a:extLst>
          </p:cNvPr>
          <p:cNvCxnSpPr>
            <a:cxnSpLocks/>
          </p:cNvCxnSpPr>
          <p:nvPr/>
        </p:nvCxnSpPr>
        <p:spPr>
          <a:xfrm>
            <a:off x="5826653" y="1013664"/>
            <a:ext cx="419986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33394A0-E94B-4FEE-A0EA-4D26E48DB14E}"/>
              </a:ext>
            </a:extLst>
          </p:cNvPr>
          <p:cNvSpPr txBox="1"/>
          <p:nvPr/>
        </p:nvSpPr>
        <p:spPr>
          <a:xfrm>
            <a:off x="4097973" y="5301318"/>
            <a:ext cx="4011122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https://</a:t>
            </a:r>
            <a:r>
              <a:rPr lang="en-US" sz="2400" dirty="0" err="1"/>
              <a:t>tinyurl.com</a:t>
            </a:r>
            <a:r>
              <a:rPr lang="en-US" sz="2400" dirty="0"/>
              <a:t>/</a:t>
            </a:r>
            <a:r>
              <a:rPr lang="en-US" sz="2400" dirty="0" err="1"/>
              <a:t>stuco-bpw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F2280B-8777-BC40-9551-F6473C8DC73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18751" y="1301616"/>
            <a:ext cx="6582648" cy="39614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23BDF2-195B-F24E-9D36-4B391B1244C6}"/>
              </a:ext>
            </a:extLst>
          </p:cNvPr>
          <p:cNvSpPr txBox="1"/>
          <p:nvPr/>
        </p:nvSpPr>
        <p:spPr>
          <a:xfrm>
            <a:off x="4373525" y="5820456"/>
            <a:ext cx="3444950" cy="506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/>
              <a:t>* bookmark this *</a:t>
            </a:r>
          </a:p>
        </p:txBody>
      </p:sp>
    </p:spTree>
    <p:extLst>
      <p:ext uri="{BB962C8B-B14F-4D97-AF65-F5344CB8AC3E}">
        <p14:creationId xmlns:p14="http://schemas.microsoft.com/office/powerpoint/2010/main" val="2988367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78F1DA2-2833-49FF-9287-44720AC6C8D2}"/>
              </a:ext>
            </a:extLst>
          </p:cNvPr>
          <p:cNvSpPr/>
          <p:nvPr/>
        </p:nvSpPr>
        <p:spPr>
          <a:xfrm>
            <a:off x="0" y="6581001"/>
            <a:ext cx="9976268" cy="27699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8F7A4-2143-4CCD-B8B3-8B4A1461ECF9}"/>
              </a:ext>
            </a:extLst>
          </p:cNvPr>
          <p:cNvSpPr txBox="1"/>
          <p:nvPr/>
        </p:nvSpPr>
        <p:spPr>
          <a:xfrm>
            <a:off x="36674" y="6583215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Building Personal Websites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845236-8634-4353-BA0D-8817FE36EC7A}"/>
              </a:ext>
            </a:extLst>
          </p:cNvPr>
          <p:cNvSpPr/>
          <p:nvPr/>
        </p:nvSpPr>
        <p:spPr>
          <a:xfrm>
            <a:off x="9921514" y="6581001"/>
            <a:ext cx="2270485" cy="276999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03EA4A-E7EB-4525-B0D2-13B3997D5780}"/>
              </a:ext>
            </a:extLst>
          </p:cNvPr>
          <p:cNvSpPr txBox="1"/>
          <p:nvPr/>
        </p:nvSpPr>
        <p:spPr>
          <a:xfrm>
            <a:off x="9958188" y="6578787"/>
            <a:ext cx="26820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Lecture 01 | Introduction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C62CE6-D565-4742-B391-3FE9CBF55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948" y="539307"/>
            <a:ext cx="5302103" cy="541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71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778</Words>
  <Application>Microsoft Macintosh PowerPoint</Application>
  <PresentationFormat>Widescreen</PresentationFormat>
  <Paragraphs>155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Office Theme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odadfar</dc:creator>
  <cp:lastModifiedBy>odadfar</cp:lastModifiedBy>
  <cp:revision>27</cp:revision>
  <dcterms:created xsi:type="dcterms:W3CDTF">2018-12-16T14:37:10Z</dcterms:created>
  <dcterms:modified xsi:type="dcterms:W3CDTF">2019-01-01T20:15:17Z</dcterms:modified>
</cp:coreProperties>
</file>

<file path=docProps/thumbnail.jpeg>
</file>